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handoutMasterIdLst>
    <p:handoutMasterId r:id="rId6"/>
  </p:handoutMasterIdLst>
  <p:sldIdLst>
    <p:sldId id="280" r:id="rId2"/>
    <p:sldId id="278" r:id="rId3"/>
    <p:sldId id="277" r:id="rId4"/>
  </p:sldIdLst>
  <p:sldSz cx="9144000" cy="6858000" type="screen4x3"/>
  <p:notesSz cx="6858000" cy="9144000"/>
  <p:custDataLst>
    <p:tags r:id="rId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AB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varScale="1">
        <p:scale>
          <a:sx n="80" d="100"/>
          <a:sy n="80" d="100"/>
        </p:scale>
        <p:origin x="-118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67E9EA01-8974-43F3-9132-3F373E994987}" type="datetime1">
              <a:rPr lang="en-US"/>
              <a:pPr>
                <a:defRPr/>
              </a:pPr>
              <a:t>10/10/2010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6F5560B6-ECDE-4AD8-A532-426E009C6A6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545CC877-0D75-4577-9D53-9AB398336BDA}" type="datetime1">
              <a:rPr lang="en-US"/>
              <a:pPr>
                <a:defRPr/>
              </a:pPr>
              <a:t>10/10/2010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B6E13663-6013-4EA2-A1A5-E32BD5955C43}"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Our program includes a three-phase evaluation process to ensure that the training program has been designed to meet the objectives of the training program and the learner’s needs. For your program we will conduct a small-group formative evaluation during the development stage. And then we will conduct a two-phase summative evaluation; the first will be conducted at the end of the first round of training courses and the second will be conducted one-year after the implementation of your training program.</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As we all know, person’s behavior can be influenced by the very awareness that they are being “tested,” therefore, in order to prevent changes in the trainees’ behavior, as part of our three-phase evaluation, the trainee will not know when the evaluation is taking place and the evaluation will be conducted while they are fulfilling their responsibilities in their day-to-day activities, by a so-called “mystery shopper.”</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As we previously discussed, an evaluation may be tainted if the trainee has knowledge that they are being evaluated. For the same reason, the evaluation for the back-end fundraising support position will be conducted in a “mystery shopper” fashion while the volunteer is working in their day-to-day roles. While the evaluator will be prepped with questions and responses, the volunteer that makes the call will be a random sampling, the will help to ensure that the data compiled will provide accurate results to determine the effectiveness of the training program.</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32906"/>
          <a:stretch>
            <a:fillRect/>
          </a:stretch>
        </p:blipFill>
        <p:spPr bwMode="auto">
          <a:xfrm>
            <a:off x="282575" y="225425"/>
            <a:ext cx="4219575" cy="4191000"/>
          </a:xfrm>
          <a:prstGeom prst="rect">
            <a:avLst/>
          </a:prstGeom>
          <a:noFill/>
          <a:ln w="9525">
            <a:noFill/>
            <a:miter lim="800000"/>
            <a:headEnd/>
            <a:tailEnd/>
          </a:ln>
        </p:spPr>
      </p:pic>
      <p:sp>
        <p:nvSpPr>
          <p:cNvPr id="5" name="Rectangle 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4624388" y="2378075"/>
            <a:ext cx="2057400" cy="2038350"/>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7" name="Rectangle 6"/>
          <p:cNvSpPr/>
          <p:nvPr/>
        </p:nvSpPr>
        <p:spPr>
          <a:xfrm>
            <a:off x="4624388" y="228600"/>
            <a:ext cx="2057400" cy="2038350"/>
          </a:xfrm>
          <a:prstGeom prst="rect">
            <a:avLst/>
          </a:prstGeom>
          <a:solidFill>
            <a:schemeClr val="accent6">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378075"/>
            <a:ext cx="2057400" cy="2038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Date Placeholder 3"/>
          <p:cNvSpPr>
            <a:spLocks noGrp="1"/>
          </p:cNvSpPr>
          <p:nvPr>
            <p:ph type="dt" sz="half" idx="10"/>
          </p:nvPr>
        </p:nvSpPr>
        <p:spPr>
          <a:xfrm>
            <a:off x="4624388" y="6426200"/>
            <a:ext cx="1408112" cy="365125"/>
          </a:xfrm>
        </p:spPr>
        <p:txBody>
          <a:bodyPr/>
          <a:lstStyle>
            <a:lvl1pPr>
              <a:defRPr sz="900"/>
            </a:lvl1pPr>
          </a:lstStyle>
          <a:p>
            <a:pPr>
              <a:defRPr/>
            </a:pPr>
            <a:r>
              <a:rPr lang="en-US"/>
              <a:t>10/16/10</a:t>
            </a:r>
          </a:p>
        </p:txBody>
      </p:sp>
      <p:sp>
        <p:nvSpPr>
          <p:cNvPr id="10" name="Footer Placeholder 4"/>
          <p:cNvSpPr>
            <a:spLocks noGrp="1"/>
          </p:cNvSpPr>
          <p:nvPr>
            <p:ph type="ftr" sz="quarter" idx="11"/>
          </p:nvPr>
        </p:nvSpPr>
        <p:spPr>
          <a:xfrm>
            <a:off x="6311900" y="6426200"/>
            <a:ext cx="2527300" cy="365125"/>
          </a:xfrm>
        </p:spPr>
        <p:txBody>
          <a:bodyPr/>
          <a:lstStyle>
            <a:lvl1pPr algn="r">
              <a:defRPr sz="900"/>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ictures with Caption">
    <p:spTree>
      <p:nvGrpSpPr>
        <p:cNvPr id="1" name=""/>
        <p:cNvGrpSpPr/>
        <p:nvPr/>
      </p:nvGrpSpPr>
      <p:grpSpPr>
        <a:xfrm>
          <a:off x="0" y="0"/>
          <a:ext cx="0" cy="0"/>
          <a:chOff x="0" y="0"/>
          <a:chExt cx="0" cy="0"/>
        </a:xfrm>
      </p:grpSpPr>
      <p:pic>
        <p:nvPicPr>
          <p:cNvPr id="5" name="Picture 6" descr="iStock_000012072467Small.jpg"/>
          <p:cNvPicPr>
            <a:picLocks noChangeAspect="1"/>
          </p:cNvPicPr>
          <p:nvPr userDrawn="1"/>
        </p:nvPicPr>
        <p:blipFill>
          <a:blip r:embed="rId2"/>
          <a:srcRect l="21201" r="10742"/>
          <a:stretch>
            <a:fillRect/>
          </a:stretch>
        </p:blipFill>
        <p:spPr bwMode="auto">
          <a:xfrm>
            <a:off x="4603750" y="228600"/>
            <a:ext cx="2084388" cy="2038350"/>
          </a:xfrm>
          <a:prstGeom prst="rect">
            <a:avLst/>
          </a:prstGeom>
          <a:noFill/>
          <a:ln w="9525">
            <a:noFill/>
            <a:miter lim="800000"/>
            <a:headEnd/>
            <a:tailEnd/>
          </a:ln>
        </p:spPr>
      </p:pic>
      <p:pic>
        <p:nvPicPr>
          <p:cNvPr id="6" name="Picture 7" descr="iStock_000003850040Small.jpg"/>
          <p:cNvPicPr>
            <a:picLocks noChangeAspect="1"/>
          </p:cNvPicPr>
          <p:nvPr userDrawn="1"/>
        </p:nvPicPr>
        <p:blipFill>
          <a:blip r:embed="rId3"/>
          <a:srcRect t="2679" r="20149"/>
          <a:stretch>
            <a:fillRect/>
          </a:stretch>
        </p:blipFill>
        <p:spPr bwMode="auto">
          <a:xfrm>
            <a:off x="6802438" y="2382838"/>
            <a:ext cx="2052637" cy="4179887"/>
          </a:xfrm>
          <a:prstGeom prst="rect">
            <a:avLst/>
          </a:prstGeom>
          <a:noFill/>
          <a:ln w="9525">
            <a:noFill/>
            <a:miter lim="800000"/>
            <a:headEnd/>
            <a:tailEnd/>
          </a:ln>
        </p:spPr>
      </p:pic>
      <p:sp>
        <p:nvSpPr>
          <p:cNvPr id="7" name="Rectangle 6"/>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4535488"/>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11" descr="iStock_000012218954Small.jpg"/>
          <p:cNvPicPr>
            <a:picLocks noChangeAspect="1"/>
          </p:cNvPicPr>
          <p:nvPr userDrawn="1"/>
        </p:nvPicPr>
        <p:blipFill>
          <a:blip r:embed="rId4"/>
          <a:srcRect l="2" r="5"/>
          <a:stretch>
            <a:fillRect/>
          </a:stretch>
        </p:blipFill>
        <p:spPr bwMode="auto">
          <a:xfrm>
            <a:off x="4565650" y="2921000"/>
            <a:ext cx="2122488" cy="1493838"/>
          </a:xfrm>
          <a:prstGeom prst="rect">
            <a:avLst/>
          </a:prstGeom>
          <a:noFill/>
          <a:ln w="9525">
            <a:noFill/>
            <a:miter lim="800000"/>
            <a:headEnd/>
            <a:tailEnd/>
          </a:ln>
        </p:spPr>
      </p:pic>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4"/>
          <p:cNvSpPr>
            <a:spLocks noGrp="1"/>
          </p:cNvSpPr>
          <p:nvPr>
            <p:ph type="dt" sz="half" idx="10"/>
          </p:nvPr>
        </p:nvSpPr>
        <p:spPr>
          <a:xfrm>
            <a:off x="381000" y="6197600"/>
            <a:ext cx="1347788" cy="365125"/>
          </a:xfrm>
        </p:spPr>
        <p:txBody>
          <a:bodyPr/>
          <a:lstStyle>
            <a:lvl1pPr>
              <a:defRPr sz="900">
                <a:solidFill>
                  <a:schemeClr val="bg1"/>
                </a:solidFill>
              </a:defRPr>
            </a:lvl1pPr>
          </a:lstStyle>
          <a:p>
            <a:pPr>
              <a:defRPr/>
            </a:pPr>
            <a:r>
              <a:rPr lang="en-US"/>
              <a:t>10/16/10</a:t>
            </a:r>
          </a:p>
        </p:txBody>
      </p:sp>
      <p:sp>
        <p:nvSpPr>
          <p:cNvPr id="12" name="Footer Placeholder 5"/>
          <p:cNvSpPr>
            <a:spLocks noGrp="1"/>
          </p:cNvSpPr>
          <p:nvPr>
            <p:ph type="ftr" sz="quarter" idx="11"/>
          </p:nvPr>
        </p:nvSpPr>
        <p:spPr>
          <a:xfrm>
            <a:off x="1806575" y="6197600"/>
            <a:ext cx="2590800" cy="365125"/>
          </a:xfrm>
        </p:spPr>
        <p:txBody>
          <a:bodyPr/>
          <a:lstStyle>
            <a:lvl1pPr algn="r">
              <a:defRPr sz="900" strike="noStrike">
                <a:solidFill>
                  <a:schemeClr val="bg1"/>
                </a:solidFill>
              </a:defRPr>
            </a:lvl1pPr>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pPr>
              <a:defRPr/>
            </a:pPr>
            <a:fld id="{3CC0E7DD-6991-4FF4-905D-85ED961586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7" name="Rectangle 6"/>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9" descr="iStock_000005379280Small.jpg"/>
          <p:cNvPicPr>
            <a:picLocks noChangeAspect="1"/>
          </p:cNvPicPr>
          <p:nvPr userDrawn="1"/>
        </p:nvPicPr>
        <p:blipFill>
          <a:blip r:embed="rId2"/>
          <a:srcRect r="32906"/>
          <a:stretch>
            <a:fillRect/>
          </a:stretch>
        </p:blipFill>
        <p:spPr bwMode="auto">
          <a:xfrm>
            <a:off x="282575" y="225425"/>
            <a:ext cx="4224338" cy="4191000"/>
          </a:xfrm>
          <a:prstGeom prst="rect">
            <a:avLst/>
          </a:prstGeom>
          <a:noFill/>
          <a:ln w="9525">
            <a:noFill/>
            <a:miter lim="800000"/>
            <a:headEnd/>
            <a:tailEnd/>
          </a:ln>
        </p:spPr>
      </p:pic>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smtClean="0"/>
              <a:t>Click icon to add picture</a:t>
            </a:r>
            <a:endParaRPr noProof="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smtClean="0"/>
              <a:t>Click icon to add picture</a:t>
            </a:r>
            <a:endParaRPr noProof="0"/>
          </a:p>
        </p:txBody>
      </p:sp>
      <p:sp>
        <p:nvSpPr>
          <p:cNvPr id="16" name="Text Placeholder 3"/>
          <p:cNvSpPr>
            <a:spLocks noGrp="1"/>
          </p:cNvSpPr>
          <p:nvPr>
            <p:ph type="body" sz="half" idx="2"/>
          </p:nvPr>
        </p:nvSpPr>
        <p:spPr>
          <a:xfrm>
            <a:off x="857250" y="1779494"/>
            <a:ext cx="3086100" cy="2040905"/>
          </a:xfrm>
        </p:spPr>
        <p:txBody>
          <a:bodyPr lIns="45720" rIns="45720">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1" name="Date Placeholder 3"/>
          <p:cNvSpPr>
            <a:spLocks noGrp="1"/>
          </p:cNvSpPr>
          <p:nvPr>
            <p:ph type="dt" sz="half" idx="14"/>
          </p:nvPr>
        </p:nvSpPr>
        <p:spPr>
          <a:xfrm>
            <a:off x="4624388" y="6426200"/>
            <a:ext cx="1408112" cy="365125"/>
          </a:xfrm>
        </p:spPr>
        <p:txBody>
          <a:bodyPr/>
          <a:lstStyle>
            <a:lvl1pPr>
              <a:defRPr sz="900"/>
            </a:lvl1pPr>
          </a:lstStyle>
          <a:p>
            <a:pPr>
              <a:defRPr/>
            </a:pPr>
            <a:r>
              <a:rPr lang="en-US"/>
              <a:t>10/16/10</a:t>
            </a:r>
          </a:p>
        </p:txBody>
      </p:sp>
      <p:sp>
        <p:nvSpPr>
          <p:cNvPr id="12" name="Footer Placeholder 4"/>
          <p:cNvSpPr>
            <a:spLocks noGrp="1"/>
          </p:cNvSpPr>
          <p:nvPr>
            <p:ph type="ftr" sz="quarter" idx="15"/>
          </p:nvPr>
        </p:nvSpPr>
        <p:spPr>
          <a:xfrm>
            <a:off x="6311900" y="6426200"/>
            <a:ext cx="2616200" cy="365125"/>
          </a:xfrm>
        </p:spPr>
        <p:txBody>
          <a:bodyPr/>
          <a:lstStyle>
            <a:lvl1pPr algn="r">
              <a:defRPr sz="900"/>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13823"/>
          <a:stretch>
            <a:fillRect/>
          </a:stretch>
        </p:blipFill>
        <p:spPr bwMode="auto">
          <a:xfrm>
            <a:off x="658813" y="228600"/>
            <a:ext cx="8189912" cy="6345238"/>
          </a:xfrm>
          <a:prstGeom prst="rect">
            <a:avLst/>
          </a:prstGeom>
          <a:noFill/>
          <a:ln w="9525">
            <a:noFill/>
            <a:miter lim="800000"/>
            <a:headEnd/>
            <a:tailEnd/>
          </a:ln>
        </p:spPr>
      </p:pic>
      <p:sp>
        <p:nvSpPr>
          <p:cNvPr id="5" name="Rectangle 4"/>
          <p:cNvSpPr/>
          <p:nvPr/>
        </p:nvSpPr>
        <p:spPr>
          <a:xfrm>
            <a:off x="285750" y="228600"/>
            <a:ext cx="212725" cy="634523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4572000" y="3124200"/>
            <a:ext cx="4104968" cy="1362075"/>
          </a:xfrm>
        </p:spPr>
        <p:txBody>
          <a:bodyPr anchor="b">
            <a:normAutofit/>
          </a:bodyPr>
          <a:lstStyle>
            <a:lvl1pPr algn="l">
              <a:defRPr sz="3200" b="0" cap="none" baseline="0">
                <a:solidFill>
                  <a:schemeClr val="bg1"/>
                </a:solidFill>
              </a:defRPr>
            </a:lvl1pPr>
          </a:lstStyle>
          <a:p>
            <a:r>
              <a:rPr lang="en-US" dirty="0" smtClean="0"/>
              <a:t>Click to edit Master title style</a:t>
            </a:r>
            <a:endParaRPr dirty="0"/>
          </a:p>
        </p:txBody>
      </p:sp>
      <p:sp>
        <p:nvSpPr>
          <p:cNvPr id="3" name="Text Placeholder 2"/>
          <p:cNvSpPr>
            <a:spLocks noGrp="1"/>
          </p:cNvSpPr>
          <p:nvPr>
            <p:ph type="body" idx="1"/>
          </p:nvPr>
        </p:nvSpPr>
        <p:spPr>
          <a:xfrm>
            <a:off x="4572000" y="4495800"/>
            <a:ext cx="4104968" cy="1500187"/>
          </a:xfrm>
        </p:spPr>
        <p:txBody>
          <a:bodyPr>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a:xfrm>
            <a:off x="658813" y="6248400"/>
            <a:ext cx="1474787" cy="365125"/>
          </a:xfrm>
        </p:spPr>
        <p:txBody>
          <a:bodyPr/>
          <a:lstStyle>
            <a:lvl1pPr>
              <a:defRPr sz="900">
                <a:solidFill>
                  <a:schemeClr val="bg1"/>
                </a:solidFill>
              </a:defRPr>
            </a:lvl1pPr>
          </a:lstStyle>
          <a:p>
            <a:pPr>
              <a:defRPr/>
            </a:pPr>
            <a:r>
              <a:rPr lang="en-US"/>
              <a:t>10/16/10</a:t>
            </a:r>
          </a:p>
        </p:txBody>
      </p:sp>
      <p:sp>
        <p:nvSpPr>
          <p:cNvPr id="7" name="Footer Placeholder 4"/>
          <p:cNvSpPr>
            <a:spLocks noGrp="1"/>
          </p:cNvSpPr>
          <p:nvPr>
            <p:ph type="ftr" sz="quarter" idx="11"/>
          </p:nvPr>
        </p:nvSpPr>
        <p:spPr>
          <a:xfrm>
            <a:off x="2286000" y="6248400"/>
            <a:ext cx="5638800" cy="365125"/>
          </a:xfrm>
        </p:spPr>
        <p:txBody>
          <a:bodyPr/>
          <a:lstStyle>
            <a:lvl1pPr algn="r">
              <a:defRPr sz="900">
                <a:solidFill>
                  <a:schemeClr val="bg1"/>
                </a:solidFill>
              </a:defRPr>
            </a:lvl1pPr>
          </a:lstStyle>
          <a:p>
            <a:pPr>
              <a:defRPr/>
            </a:pPr>
            <a:endParaRPr lang="en-US"/>
          </a:p>
        </p:txBody>
      </p:sp>
      <p:sp>
        <p:nvSpPr>
          <p:cNvPr id="8" name="Slide Number Placeholder 5"/>
          <p:cNvSpPr>
            <a:spLocks noGrp="1"/>
          </p:cNvSpPr>
          <p:nvPr>
            <p:ph type="sldNum" sz="quarter" idx="12"/>
          </p:nvPr>
        </p:nvSpPr>
        <p:spPr>
          <a:xfrm>
            <a:off x="8305800" y="6248400"/>
            <a:ext cx="554038" cy="365125"/>
          </a:xfrm>
        </p:spPr>
        <p:txBody>
          <a:bodyPr/>
          <a:lstStyle>
            <a:lvl1pPr>
              <a:defRPr/>
            </a:lvl1pPr>
          </a:lstStyle>
          <a:p>
            <a:pPr>
              <a:defRPr/>
            </a:pPr>
            <a:fld id="{AFF91E67-6F36-4840-AB58-FEFDD78C6B1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Rectangle 3"/>
          <p:cNvSpPr/>
          <p:nvPr/>
        </p:nvSpPr>
        <p:spPr>
          <a:xfrm>
            <a:off x="8210550" y="282575"/>
            <a:ext cx="64135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5" name="Rectangle 4"/>
          <p:cNvSpPr/>
          <p:nvPr/>
        </p:nvSpPr>
        <p:spPr>
          <a:xfrm>
            <a:off x="8067675" y="282575"/>
            <a:ext cx="92075"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sz="900"/>
            </a:lvl1pPr>
          </a:lstStyle>
          <a:p>
            <a:pPr>
              <a:defRPr/>
            </a:pPr>
            <a:r>
              <a:rPr lang="en-US"/>
              <a:t>10/16/10</a:t>
            </a:r>
          </a:p>
        </p:txBody>
      </p:sp>
      <p:sp>
        <p:nvSpPr>
          <p:cNvPr id="7" name="Footer Placeholder 4"/>
          <p:cNvSpPr>
            <a:spLocks noGrp="1"/>
          </p:cNvSpPr>
          <p:nvPr>
            <p:ph type="ftr" sz="quarter" idx="11"/>
          </p:nvPr>
        </p:nvSpPr>
        <p:spPr/>
        <p:txBody>
          <a:bodyPr/>
          <a:lstStyle>
            <a:lvl1pPr algn="r">
              <a:defRPr sz="900"/>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C75ACFE-C623-489C-8BC8-D790547ECC0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4"/>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5"/>
          </p:nvPr>
        </p:nvSpPr>
        <p:spPr/>
        <p:txBody>
          <a:bodyPr/>
          <a:lstStyle>
            <a:lvl1pPr>
              <a:defRPr sz="900"/>
            </a:lvl1pPr>
          </a:lstStyle>
          <a:p>
            <a:pPr>
              <a:defRPr/>
            </a:pPr>
            <a:r>
              <a:rPr lang="en-US"/>
              <a:t>10/16/10</a:t>
            </a:r>
          </a:p>
        </p:txBody>
      </p:sp>
      <p:sp>
        <p:nvSpPr>
          <p:cNvPr id="7" name="Footer Placeholder 5"/>
          <p:cNvSpPr>
            <a:spLocks noGrp="1"/>
          </p:cNvSpPr>
          <p:nvPr>
            <p:ph type="ftr" sz="quarter" idx="16"/>
          </p:nvPr>
        </p:nvSpPr>
        <p:spPr/>
        <p:txBody>
          <a:bodyPr/>
          <a:lstStyle>
            <a:lvl1pPr algn="r">
              <a:defRPr sz="900"/>
            </a:lvl1pPr>
          </a:lstStyle>
          <a:p>
            <a:pPr>
              <a:defRPr/>
            </a:pPr>
            <a:endParaRPr lang="en-US"/>
          </a:p>
        </p:txBody>
      </p:sp>
      <p:sp>
        <p:nvSpPr>
          <p:cNvPr id="8" name="Slide Number Placeholder 6"/>
          <p:cNvSpPr>
            <a:spLocks noGrp="1"/>
          </p:cNvSpPr>
          <p:nvPr>
            <p:ph type="sldNum" sz="quarter" idx="17"/>
          </p:nvPr>
        </p:nvSpPr>
        <p:spPr/>
        <p:txBody>
          <a:bodyPr/>
          <a:lstStyle>
            <a:lvl1pPr>
              <a:defRPr/>
            </a:lvl1pPr>
          </a:lstStyle>
          <a:p>
            <a:pPr>
              <a:defRPr/>
            </a:pPr>
            <a:fld id="{89B3D7EA-5EAC-4C9B-B7F2-BB49BA10696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9"/>
          </p:nvPr>
        </p:nvSpPr>
        <p:spPr>
          <a:xfrm>
            <a:off x="503238" y="6423025"/>
            <a:ext cx="2133600" cy="365125"/>
          </a:xfrm>
        </p:spPr>
        <p:txBody>
          <a:bodyPr/>
          <a:lstStyle>
            <a:lvl1pPr>
              <a:defRPr sz="900"/>
            </a:lvl1pPr>
          </a:lstStyle>
          <a:p>
            <a:pPr>
              <a:defRPr/>
            </a:pPr>
            <a:r>
              <a:rPr lang="en-US"/>
              <a:t>10/16/10</a:t>
            </a:r>
          </a:p>
        </p:txBody>
      </p:sp>
      <p:sp>
        <p:nvSpPr>
          <p:cNvPr id="9" name="Footer Placeholder 5"/>
          <p:cNvSpPr>
            <a:spLocks noGrp="1"/>
          </p:cNvSpPr>
          <p:nvPr>
            <p:ph type="ftr" sz="quarter" idx="20"/>
          </p:nvPr>
        </p:nvSpPr>
        <p:spPr/>
        <p:txBody>
          <a:bodyPr/>
          <a:lstStyle>
            <a:lvl1pPr algn="r">
              <a:defRPr sz="900"/>
            </a:lvl1pPr>
          </a:lstStyle>
          <a:p>
            <a:pPr>
              <a:defRPr/>
            </a:pPr>
            <a:endParaRPr lang="en-US"/>
          </a:p>
        </p:txBody>
      </p:sp>
      <p:sp>
        <p:nvSpPr>
          <p:cNvPr id="10" name="Slide Number Placeholder 6"/>
          <p:cNvSpPr>
            <a:spLocks noGrp="1"/>
          </p:cNvSpPr>
          <p:nvPr>
            <p:ph type="sldNum" sz="quarter" idx="21"/>
          </p:nvPr>
        </p:nvSpPr>
        <p:spPr/>
        <p:txBody>
          <a:bodyPr/>
          <a:lstStyle>
            <a:lvl1pPr>
              <a:defRPr/>
            </a:lvl1pPr>
          </a:lstStyle>
          <a:p>
            <a:pPr>
              <a:defRPr/>
            </a:pPr>
            <a:fld id="{BA1B67DF-8420-4B55-9C88-876E5BEB4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6" descr="iStock_000003850040Small.jpg"/>
          <p:cNvPicPr>
            <a:picLocks noChangeAspect="1"/>
          </p:cNvPicPr>
          <p:nvPr userDrawn="1"/>
        </p:nvPicPr>
        <p:blipFill>
          <a:blip r:embed="rId2"/>
          <a:srcRect r="11194"/>
          <a:stretch>
            <a:fillRect/>
          </a:stretch>
        </p:blipFill>
        <p:spPr bwMode="auto">
          <a:xfrm>
            <a:off x="282575" y="228600"/>
            <a:ext cx="3370263" cy="6345238"/>
          </a:xfrm>
          <a:prstGeom prst="rect">
            <a:avLst/>
          </a:prstGeom>
          <a:noFill/>
          <a:ln w="9525">
            <a:noFill/>
            <a:miter lim="800000"/>
            <a:headEnd/>
            <a:tailEnd/>
          </a:ln>
        </p:spPr>
      </p:pic>
      <p:sp>
        <p:nvSpPr>
          <p:cNvPr id="2" name="Title 1"/>
          <p:cNvSpPr>
            <a:spLocks noGrp="1"/>
          </p:cNvSpPr>
          <p:nvPr>
            <p:ph type="title"/>
          </p:nvPr>
        </p:nvSpPr>
        <p:spPr>
          <a:xfrm>
            <a:off x="3859304" y="345563"/>
            <a:ext cx="4906869" cy="1162050"/>
          </a:xfrm>
        </p:spPr>
        <p:txBody>
          <a:bodyPr anchor="b">
            <a:normAutofit/>
          </a:bodyPr>
          <a:lstStyle>
            <a:lvl1pPr algn="l">
              <a:defRPr sz="2600" b="0">
                <a:solidFill>
                  <a:schemeClr val="accent1">
                    <a:lumMod val="75000"/>
                  </a:schemeClr>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3859305" y="1507613"/>
            <a:ext cx="4906869" cy="461855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a:xfrm>
            <a:off x="3859213" y="6391275"/>
            <a:ext cx="1538287" cy="365125"/>
          </a:xfrm>
        </p:spPr>
        <p:txBody>
          <a:bodyPr/>
          <a:lstStyle>
            <a:lvl1pPr>
              <a:defRPr/>
            </a:lvl1pPr>
          </a:lstStyle>
          <a:p>
            <a:pPr>
              <a:defRPr/>
            </a:pPr>
            <a:r>
              <a:rPr lang="en-US"/>
              <a:t>10/16/10</a:t>
            </a:r>
          </a:p>
        </p:txBody>
      </p:sp>
      <p:sp>
        <p:nvSpPr>
          <p:cNvPr id="6" name="Footer Placeholder 5"/>
          <p:cNvSpPr>
            <a:spLocks noGrp="1"/>
          </p:cNvSpPr>
          <p:nvPr>
            <p:ph type="ftr" sz="quarter" idx="11"/>
          </p:nvPr>
        </p:nvSpPr>
        <p:spPr>
          <a:xfrm>
            <a:off x="5449888" y="6391275"/>
            <a:ext cx="3316287" cy="365125"/>
          </a:xfrm>
        </p:spPr>
        <p:txBody>
          <a:bodyPr/>
          <a:lstStyle>
            <a:lvl1pPr>
              <a:defRPr sz="900"/>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sp>
        <p:nvSpPr>
          <p:cNvPr id="5" name="Rectangle 4"/>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7" name="Picture 8" descr="iStock_000012218954Small.jpg"/>
          <p:cNvPicPr>
            <a:picLocks noChangeAspect="1"/>
          </p:cNvPicPr>
          <p:nvPr userDrawn="1"/>
        </p:nvPicPr>
        <p:blipFill>
          <a:blip r:embed="rId2"/>
          <a:srcRect/>
          <a:stretch>
            <a:fillRect/>
          </a:stretch>
        </p:blipFill>
        <p:spPr bwMode="auto">
          <a:xfrm>
            <a:off x="506413" y="212725"/>
            <a:ext cx="5943600" cy="4181475"/>
          </a:xfrm>
          <a:prstGeom prst="rect">
            <a:avLst/>
          </a:prstGeom>
          <a:noFill/>
          <a:ln w="9525">
            <a:noFill/>
            <a:miter lim="800000"/>
            <a:headEnd/>
            <a:tailEnd/>
          </a:ln>
        </p:spPr>
      </p:pic>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a:xfrm>
            <a:off x="506413" y="6423025"/>
            <a:ext cx="2133600" cy="365125"/>
          </a:xfrm>
        </p:spPr>
        <p:txBody>
          <a:bodyPr/>
          <a:lstStyle>
            <a:lvl1pPr>
              <a:defRPr sz="900"/>
            </a:lvl1pPr>
          </a:lstStyle>
          <a:p>
            <a:pPr>
              <a:defRPr/>
            </a:pPr>
            <a:r>
              <a:rPr lang="en-US"/>
              <a:t>10/16/10</a:t>
            </a:r>
          </a:p>
        </p:txBody>
      </p:sp>
      <p:sp>
        <p:nvSpPr>
          <p:cNvPr id="9" name="Footer Placeholder 5"/>
          <p:cNvSpPr>
            <a:spLocks noGrp="1"/>
          </p:cNvSpPr>
          <p:nvPr>
            <p:ph type="ftr" sz="quarter" idx="11"/>
          </p:nvPr>
        </p:nvSpPr>
        <p:spPr>
          <a:xfrm>
            <a:off x="2806700" y="6423025"/>
            <a:ext cx="6121400" cy="365125"/>
          </a:xfrm>
        </p:spPr>
        <p:txBody>
          <a:bodyPr/>
          <a:lstStyle>
            <a:lvl1pPr algn="r">
              <a:defRPr sz="900"/>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D174C16-196F-4882-A54C-35D3970B92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7556500"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981200"/>
            <a:ext cx="75565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8475" y="6423025"/>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rgbClr val="595959"/>
                </a:solidFill>
                <a:latin typeface="Rockwell" charset="0"/>
                <a:ea typeface="ＭＳ Ｐゴシック" charset="-128"/>
                <a:cs typeface="+mn-cs"/>
              </a:defRPr>
            </a:lvl1pPr>
          </a:lstStyle>
          <a:p>
            <a:pPr>
              <a:defRPr/>
            </a:pPr>
            <a:r>
              <a:rPr lang="en-US"/>
              <a:t>10/16/10</a:t>
            </a:r>
          </a:p>
        </p:txBody>
      </p:sp>
      <p:sp>
        <p:nvSpPr>
          <p:cNvPr id="5" name="Footer Placeholder 4"/>
          <p:cNvSpPr>
            <a:spLocks noGrp="1"/>
          </p:cNvSpPr>
          <p:nvPr>
            <p:ph type="ftr" sz="quarter" idx="3"/>
          </p:nvPr>
        </p:nvSpPr>
        <p:spPr>
          <a:xfrm>
            <a:off x="2736850" y="6423025"/>
            <a:ext cx="6122988" cy="365125"/>
          </a:xfrm>
          <a:prstGeom prst="rect">
            <a:avLst/>
          </a:prstGeom>
        </p:spPr>
        <p:txBody>
          <a:bodyPr vert="horz" lIns="91440" tIns="45720" rIns="91440" bIns="45720" rtlCol="0" anchor="ctr"/>
          <a:lstStyle>
            <a:lvl1pPr algn="r" fontAlgn="auto">
              <a:spcBef>
                <a:spcPts val="0"/>
              </a:spcBef>
              <a:spcAft>
                <a:spcPts val="0"/>
              </a:spcAft>
              <a:defRPr sz="1100">
                <a:solidFill>
                  <a:schemeClr val="tx1">
                    <a:lumMod val="65000"/>
                    <a:lumOff val="3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8305800" y="242888"/>
            <a:ext cx="554038"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bg1"/>
                </a:solidFill>
                <a:latin typeface="Rockwell" charset="0"/>
                <a:ea typeface="ＭＳ Ｐゴシック" charset="-128"/>
                <a:cs typeface="+mn-cs"/>
              </a:defRPr>
            </a:lvl1pPr>
          </a:lstStyle>
          <a:p>
            <a:pPr>
              <a:defRPr/>
            </a:pPr>
            <a:fld id="{B74E7581-4C5C-4FD5-8A96-AFA6B4E89DC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 id="2147483719" r:id="rId11"/>
    <p:sldLayoutId id="2147483720" r:id="rId12"/>
    <p:sldLayoutId id="2147483717" r:id="rId13"/>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600" kern="1200">
          <a:solidFill>
            <a:schemeClr val="accent1"/>
          </a:solidFill>
          <a:latin typeface="+mj-lt"/>
          <a:ea typeface="ＭＳ Ｐゴシック" charset="-128"/>
          <a:cs typeface="+mj-cs"/>
        </a:defRPr>
      </a:lvl1pPr>
      <a:lvl2pPr algn="l" rtl="0" eaLnBrk="0" fontAlgn="base" hangingPunct="0">
        <a:spcBef>
          <a:spcPct val="0"/>
        </a:spcBef>
        <a:spcAft>
          <a:spcPct val="0"/>
        </a:spcAft>
        <a:defRPr sz="3600">
          <a:solidFill>
            <a:schemeClr val="accent1"/>
          </a:solidFill>
          <a:latin typeface="Rockwell" charset="0"/>
          <a:ea typeface="ＭＳ Ｐゴシック" charset="-128"/>
        </a:defRPr>
      </a:lvl2pPr>
      <a:lvl3pPr algn="l" rtl="0" eaLnBrk="0" fontAlgn="base" hangingPunct="0">
        <a:spcBef>
          <a:spcPct val="0"/>
        </a:spcBef>
        <a:spcAft>
          <a:spcPct val="0"/>
        </a:spcAft>
        <a:defRPr sz="3600">
          <a:solidFill>
            <a:schemeClr val="accent1"/>
          </a:solidFill>
          <a:latin typeface="Rockwell" charset="0"/>
          <a:ea typeface="ＭＳ Ｐゴシック" charset="-128"/>
        </a:defRPr>
      </a:lvl3pPr>
      <a:lvl4pPr algn="l" rtl="0" eaLnBrk="0" fontAlgn="base" hangingPunct="0">
        <a:spcBef>
          <a:spcPct val="0"/>
        </a:spcBef>
        <a:spcAft>
          <a:spcPct val="0"/>
        </a:spcAft>
        <a:defRPr sz="3600">
          <a:solidFill>
            <a:schemeClr val="accent1"/>
          </a:solidFill>
          <a:latin typeface="Rockwell" charset="0"/>
          <a:ea typeface="ＭＳ Ｐゴシック" charset="-128"/>
        </a:defRPr>
      </a:lvl4pPr>
      <a:lvl5pPr algn="l" rtl="0" eaLnBrk="0" fontAlgn="base" hangingPunct="0">
        <a:spcBef>
          <a:spcPct val="0"/>
        </a:spcBef>
        <a:spcAft>
          <a:spcPct val="0"/>
        </a:spcAft>
        <a:defRPr sz="3600">
          <a:solidFill>
            <a:schemeClr val="accent1"/>
          </a:solidFill>
          <a:latin typeface="Rockwell" charset="0"/>
          <a:ea typeface="ＭＳ Ｐゴシック" charset="-128"/>
        </a:defRPr>
      </a:lvl5pPr>
      <a:lvl6pPr marL="457200" algn="l" rtl="0" fontAlgn="base">
        <a:spcBef>
          <a:spcPct val="0"/>
        </a:spcBef>
        <a:spcAft>
          <a:spcPct val="0"/>
        </a:spcAft>
        <a:defRPr sz="3600">
          <a:solidFill>
            <a:schemeClr val="accent1"/>
          </a:solidFill>
          <a:latin typeface="Rockwell" charset="0"/>
          <a:ea typeface="ＭＳ Ｐゴシック" charset="-128"/>
        </a:defRPr>
      </a:lvl6pPr>
      <a:lvl7pPr marL="914400" algn="l" rtl="0" fontAlgn="base">
        <a:spcBef>
          <a:spcPct val="0"/>
        </a:spcBef>
        <a:spcAft>
          <a:spcPct val="0"/>
        </a:spcAft>
        <a:defRPr sz="3600">
          <a:solidFill>
            <a:schemeClr val="accent1"/>
          </a:solidFill>
          <a:latin typeface="Rockwell" charset="0"/>
          <a:ea typeface="ＭＳ Ｐゴシック" charset="-128"/>
        </a:defRPr>
      </a:lvl7pPr>
      <a:lvl8pPr marL="1371600" algn="l" rtl="0" fontAlgn="base">
        <a:spcBef>
          <a:spcPct val="0"/>
        </a:spcBef>
        <a:spcAft>
          <a:spcPct val="0"/>
        </a:spcAft>
        <a:defRPr sz="3600">
          <a:solidFill>
            <a:schemeClr val="accent1"/>
          </a:solidFill>
          <a:latin typeface="Rockwell" charset="0"/>
          <a:ea typeface="ＭＳ Ｐゴシック" charset="-128"/>
        </a:defRPr>
      </a:lvl8pPr>
      <a:lvl9pPr marL="1828800" algn="l" rtl="0" fontAlgn="base">
        <a:spcBef>
          <a:spcPct val="0"/>
        </a:spcBef>
        <a:spcAft>
          <a:spcPct val="0"/>
        </a:spcAft>
        <a:defRPr sz="3600">
          <a:solidFill>
            <a:schemeClr val="accent1"/>
          </a:solidFill>
          <a:latin typeface="Rockwell" charset="0"/>
          <a:ea typeface="ＭＳ Ｐゴシック" charset="-128"/>
        </a:defRPr>
      </a:lvl9pPr>
    </p:titleStyle>
    <p:bodyStyle>
      <a:lvl1pPr marL="228600" indent="-228600" algn="l" rtl="0" eaLnBrk="0" fontAlgn="base" hangingPunct="0">
        <a:spcBef>
          <a:spcPts val="2000"/>
        </a:spcBef>
        <a:spcAft>
          <a:spcPct val="0"/>
        </a:spcAft>
        <a:buClr>
          <a:schemeClr val="accent1"/>
        </a:buClr>
        <a:buSzPct val="75000"/>
        <a:buFont typeface="Wingdings" pitchFamily="2" charset="2"/>
        <a:buChar char="n"/>
        <a:defRPr sz="2000" kern="1200">
          <a:solidFill>
            <a:srgbClr val="595959"/>
          </a:solidFill>
          <a:latin typeface="+mn-lt"/>
          <a:ea typeface="ＭＳ Ｐゴシック" charset="-128"/>
          <a:cs typeface="+mn-cs"/>
        </a:defRPr>
      </a:lvl1pPr>
      <a:lvl2pPr marL="4572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2pPr>
      <a:lvl3pPr marL="6858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3pPr>
      <a:lvl4pPr marL="9144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4pPr>
      <a:lvl5pPr marL="11430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381000" y="493713"/>
            <a:ext cx="6181725" cy="949325"/>
          </a:xfrm>
        </p:spPr>
        <p:txBody>
          <a:bodyPr/>
          <a:lstStyle/>
          <a:p>
            <a:pPr eaLnBrk="1" hangingPunct="1"/>
            <a:r>
              <a:rPr lang="en-US" dirty="0" smtClean="0">
                <a:ea typeface="ＭＳ Ｐゴシック" pitchFamily="34" charset="-128"/>
              </a:rPr>
              <a:t>Instructional Strategies and Technology</a:t>
            </a:r>
          </a:p>
        </p:txBody>
      </p:sp>
      <p:sp>
        <p:nvSpPr>
          <p:cNvPr id="14339" name="Text Placeholder 2"/>
          <p:cNvSpPr>
            <a:spLocks noGrp="1"/>
          </p:cNvSpPr>
          <p:nvPr>
            <p:ph type="body" sz="half" idx="2"/>
          </p:nvPr>
        </p:nvSpPr>
        <p:spPr>
          <a:xfrm>
            <a:off x="381000" y="2025650"/>
            <a:ext cx="6180138" cy="4100513"/>
          </a:xfrm>
        </p:spPr>
        <p:txBody>
          <a:bodyPr/>
          <a:lstStyle/>
          <a:p>
            <a:r>
              <a:rPr lang="en-US" sz="2400" b="1" dirty="0" smtClean="0"/>
              <a:t>Summative Evaluation: </a:t>
            </a:r>
          </a:p>
          <a:p>
            <a:r>
              <a:rPr lang="en-US" dirty="0" smtClean="0"/>
              <a:t>Will show evidence of success when volunteers can independently navigate the museum’s computer system, professionally respond to incoming email, and correctly input data into an Excel database.</a:t>
            </a:r>
            <a:br>
              <a:rPr lang="en-US" dirty="0" smtClean="0"/>
            </a:br>
            <a:r>
              <a:rPr lang="en-US" dirty="0" smtClean="0"/>
              <a:t/>
            </a:r>
            <a:br>
              <a:rPr lang="en-US" dirty="0" smtClean="0"/>
            </a:br>
            <a:r>
              <a:rPr lang="en-US" dirty="0" smtClean="0"/>
              <a:t>To confirm that the outcome matched the intended goals the evaluation will be conducted using a naturalistic approach to observe trainees in a context-specific setting. At the completion of the first training session, an evaluation will include the observation of a sampling of volunteers in their daily activities. A second evaluation will be conducted one-year after the implementation of the training program.</a:t>
            </a:r>
            <a:br>
              <a:rPr lang="en-US" dirty="0" smtClean="0"/>
            </a:br>
            <a:endParaRPr lang="en-US" dirty="0" smtClean="0"/>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Evaluation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2094152"/>
            <a:ext cx="6179566" cy="4032012"/>
          </a:xfrm>
        </p:spPr>
        <p:txBody>
          <a:bodyPr/>
          <a:lstStyle/>
          <a:p>
            <a:r>
              <a:rPr lang="en-US" sz="2400" b="1" dirty="0" smtClean="0"/>
              <a:t>Summative Evaluation: </a:t>
            </a:r>
          </a:p>
          <a:p>
            <a:r>
              <a:rPr lang="en-US" dirty="0" smtClean="0"/>
              <a:t>Positive feedback from visitors and staff observation will be evidence of the volunteer’s ability to accurately answer visitor’s questions and confidently lead tours independently.</a:t>
            </a:r>
            <a:br>
              <a:rPr lang="en-US" dirty="0" smtClean="0"/>
            </a:br>
            <a:r>
              <a:rPr lang="en-US" dirty="0" smtClean="0"/>
              <a:t/>
            </a:r>
            <a:br>
              <a:rPr lang="en-US" dirty="0" smtClean="0"/>
            </a:br>
            <a:r>
              <a:rPr lang="en-US" dirty="0" smtClean="0"/>
              <a:t>To confirm that the outcome matched the intended goals the evaluation will be conducted using a naturalistic approach to observe trainees in a context-specific setting. At the completion of the first training session, an evaluation will include the observation of a random sampling of volunteers in their daily activities. A second evaluation will be conducted one-year after the implementation of the training program.</a:t>
            </a:r>
            <a:br>
              <a:rPr lang="en-US" dirty="0" smtClean="0"/>
            </a:br>
            <a:r>
              <a:rPr lang="en-US" dirty="0" smtClean="0"/>
              <a:t/>
            </a:r>
            <a:br>
              <a:rPr lang="en-US" dirty="0" smtClean="0"/>
            </a:br>
            <a:r>
              <a:rPr lang="en-US" dirty="0" smtClean="0"/>
              <a:t>To ensure the internal validity of the evaluation, the predetermined evaluator will be a visitor of the museum asking specific questions to the volunteers and participating in a tour, then interviewing other tour participants.</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38" name="Title 1"/>
          <p:cNvSpPr>
            <a:spLocks noGrp="1"/>
          </p:cNvSpPr>
          <p:nvPr>
            <p:ph type="title" idx="4294967295"/>
          </p:nvPr>
        </p:nvSpPr>
        <p:spPr>
          <a:xfrm>
            <a:off x="381094" y="493713"/>
            <a:ext cx="6179566" cy="949325"/>
          </a:xfrm>
        </p:spPr>
        <p:txBody>
          <a:bodyPr anchor="b"/>
          <a:lstStyle/>
          <a:p>
            <a:pPr lvl="0" eaLnBrk="1" hangingPunct="1">
              <a:defRPr/>
            </a:pPr>
            <a:r>
              <a:rPr lang="en-US" sz="2400" dirty="0" smtClean="0">
                <a:solidFill>
                  <a:schemeClr val="bg1"/>
                </a:solidFill>
                <a:ea typeface="ＭＳ Ｐゴシック" pitchFamily="34" charset="-128"/>
              </a:rPr>
              <a:t>Evaluation</a:t>
            </a:r>
          </a:p>
        </p:txBody>
      </p:sp>
      <p:sp>
        <p:nvSpPr>
          <p:cNvPr id="14342"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1940264"/>
            <a:ext cx="6179566" cy="4185900"/>
          </a:xfrm>
        </p:spPr>
        <p:txBody>
          <a:bodyPr/>
          <a:lstStyle/>
          <a:p>
            <a:r>
              <a:rPr lang="en-US" sz="2400" b="1" dirty="0" smtClean="0"/>
              <a:t>Summative Evaluation: </a:t>
            </a:r>
          </a:p>
          <a:p>
            <a:r>
              <a:rPr lang="en-US" dirty="0" smtClean="0"/>
              <a:t>The success of this program will be evident through increased donations and contributions to the museum in response to phone and email requests made to museum patrons by volunteers.</a:t>
            </a:r>
            <a:br>
              <a:rPr lang="en-US" dirty="0" smtClean="0"/>
            </a:br>
            <a:r>
              <a:rPr lang="en-US" dirty="0" smtClean="0"/>
              <a:t/>
            </a:r>
            <a:br>
              <a:rPr lang="en-US" dirty="0" smtClean="0"/>
            </a:br>
            <a:r>
              <a:rPr lang="en-US" dirty="0" smtClean="0"/>
              <a:t>To confirm that the outcome matched the intended goals the evaluation will be conducted using a naturalistic approach to observe trainees in a context-specific setting. At the completion of the first training session, an evaluation will include the observation of a random sampling of volunteers in their daily activities. A second evaluation will be conducted one-year after the implementation of the training program.</a:t>
            </a:r>
            <a:br>
              <a:rPr lang="en-US" dirty="0" smtClean="0"/>
            </a:br>
            <a:r>
              <a:rPr lang="en-US" dirty="0" smtClean="0"/>
              <a:t/>
            </a:r>
            <a:br>
              <a:rPr lang="en-US" dirty="0" smtClean="0"/>
            </a:br>
            <a:r>
              <a:rPr lang="en-US" dirty="0" smtClean="0"/>
              <a:t>To ensure the internal validity of the evaluation, the predetermined evaluator will be contacted as a potential donor both via email and phone to request a donation and the opportunity to become a patron of the museum.</a:t>
            </a:r>
            <a:br>
              <a:rPr lang="en-US" dirty="0" smtClean="0"/>
            </a:br>
            <a:endParaRPr lang="en-US" dirty="0" smtClean="0"/>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42"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defTabSz="914400">
              <a:defRPr/>
            </a:pPr>
            <a:r>
              <a:rPr lang="en-US" sz="2400" dirty="0" smtClean="0">
                <a:solidFill>
                  <a:schemeClr val="bg1"/>
                </a:solidFill>
                <a:latin typeface="+mj-lt"/>
              </a:rPr>
              <a:t>Evaluation</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91&quot;&gt;&lt;property id=&quot;20148&quot; value=&quot;5&quot;/&gt;&lt;property id=&quot;20300&quot; value=&quot;Slide 3&quot;/&gt;&lt;property id=&quot;20307&quot; value=&quot;277&quot;/&gt;&lt;/object&gt;&lt;object type=&quot;3&quot; unique_id=&quot;10092&quot;&gt;&lt;property id=&quot;20148&quot; value=&quot;5&quot;/&gt;&lt;property id=&quot;20300&quot; value=&quot;Slide 2 - &amp;quot;Evaluation&amp;quot;&quot;/&gt;&lt;property id=&quot;20307&quot; value=&quot;278&quot;/&gt;&lt;/object&gt;&lt;object type=&quot;3&quot; unique_id=&quot;10094&quot;&gt;&lt;property id=&quot;20148&quot; value=&quot;5&quot;/&gt;&lt;property id=&quot;20300&quot; value=&quot;Slide 1 - &amp;quot;Instructional Strategies and Technology&amp;quot;&quot;/&gt;&lt;property id=&quot;20307&quot; value=&quot;280&quot;/&gt;&lt;/object&gt;&lt;/object&gt;&lt;/object&gt;&lt;/database&gt;"/>
  <p:tag name="SECTOMILLISECCONVERTED" val="1"/>
</p:tagLst>
</file>

<file path=ppt/theme/theme1.xml><?xml version="1.0" encoding="utf-8"?>
<a:theme xmlns:a="http://schemas.openxmlformats.org/drawingml/2006/main" name="Advantag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1275</TotalTime>
  <Words>402</Words>
  <Application>Microsoft Office PowerPoint</Application>
  <PresentationFormat>On-screen Show (4:3)</PresentationFormat>
  <Paragraphs>19</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Advantage</vt:lpstr>
      <vt:lpstr>Instructional Strategies and Technology</vt:lpstr>
      <vt:lpstr>Evaluation</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Annette Kristofer</dc:creator>
  <cp:lastModifiedBy>Annette Kristofer</cp:lastModifiedBy>
  <cp:revision>63</cp:revision>
  <dcterms:created xsi:type="dcterms:W3CDTF">2010-09-14T11:26:42Z</dcterms:created>
  <dcterms:modified xsi:type="dcterms:W3CDTF">2010-10-10T14:06:22Z</dcterms:modified>
</cp:coreProperties>
</file>